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2"/>
  </p:notesMasterIdLst>
  <p:sldIdLst>
    <p:sldId id="407" r:id="rId3"/>
    <p:sldId id="283" r:id="rId4"/>
    <p:sldId id="632" r:id="rId5"/>
    <p:sldId id="633" r:id="rId6"/>
    <p:sldId id="634" r:id="rId7"/>
    <p:sldId id="635" r:id="rId8"/>
    <p:sldId id="659" r:id="rId9"/>
    <p:sldId id="636" r:id="rId10"/>
    <p:sldId id="637" r:id="rId11"/>
    <p:sldId id="638" r:id="rId12"/>
    <p:sldId id="639" r:id="rId13"/>
    <p:sldId id="640" r:id="rId14"/>
    <p:sldId id="641" r:id="rId15"/>
    <p:sldId id="642" r:id="rId16"/>
    <p:sldId id="643" r:id="rId17"/>
    <p:sldId id="644" r:id="rId18"/>
    <p:sldId id="645" r:id="rId19"/>
    <p:sldId id="646" r:id="rId20"/>
    <p:sldId id="647" r:id="rId21"/>
    <p:sldId id="648" r:id="rId22"/>
    <p:sldId id="650" r:id="rId23"/>
    <p:sldId id="649" r:id="rId24"/>
    <p:sldId id="651" r:id="rId25"/>
    <p:sldId id="652" r:id="rId26"/>
    <p:sldId id="653" r:id="rId27"/>
    <p:sldId id="654" r:id="rId28"/>
    <p:sldId id="655" r:id="rId29"/>
    <p:sldId id="656" r:id="rId30"/>
    <p:sldId id="657"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38" autoAdjust="0"/>
    <p:restoredTop sz="77406" autoAdjust="0"/>
  </p:normalViewPr>
  <p:slideViewPr>
    <p:cSldViewPr showGuides="1">
      <p:cViewPr varScale="1">
        <p:scale>
          <a:sx n="81" d="100"/>
          <a:sy n="81" d="100"/>
        </p:scale>
        <p:origin x="820" y="40"/>
      </p:cViewPr>
      <p:guideLst>
        <p:guide orient="horz" pos="748"/>
        <p:guide orient="horz" pos="3987"/>
        <p:guide orient="horz" pos="3828"/>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57637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完成消息构造之后，邻域</a:t>
            </a:r>
            <a:r>
              <a:rPr lang="en-US" altLang="zh-CN"/>
              <a:t>Transformer</a:t>
            </a:r>
            <a:r>
              <a:rPr lang="zh-CN" altLang="en-US"/>
              <a:t>模块负责挖掘邻居信息中的语义。为了解决标准</a:t>
            </a:r>
            <a:r>
              <a:rPr lang="en-US" altLang="zh-CN" sz="1200" b="1">
                <a:solidFill>
                  <a:srgbClr val="C00000"/>
                </a:solidFill>
                <a:latin typeface="微软雅黑" panose="020B0503020204020204" pitchFamily="34" charset="-122"/>
                <a:ea typeface="微软雅黑" panose="020B0503020204020204" pitchFamily="34" charset="-122"/>
              </a:rPr>
              <a:t>Transformer</a:t>
            </a:r>
            <a:r>
              <a:rPr lang="zh-CN" altLang="en-US" sz="1200" b="1">
                <a:solidFill>
                  <a:srgbClr val="C00000"/>
                </a:solidFill>
                <a:latin typeface="微软雅黑" panose="020B0503020204020204" pitchFamily="34" charset="-122"/>
                <a:ea typeface="微软雅黑" panose="020B0503020204020204" pitchFamily="34" charset="-122"/>
              </a:rPr>
              <a:t>无法直接感知图结构的</a:t>
            </a:r>
            <a:r>
              <a:rPr lang="zh-CN" altLang="en-US"/>
              <a:t>问题，模型尝试在注意力计算中融合结构信息，在标准的自注意力计算方法中添加了两个基于图结构的偏置项。</a:t>
            </a:r>
            <a:endParaRPr lang="en-US" altLang="zh-CN"/>
          </a:p>
          <a:p>
            <a:r>
              <a:rPr lang="zh-CN" altLang="en-US"/>
              <a:t>首先</a:t>
            </a:r>
            <a:r>
              <a:rPr lang="zh-CN" altLang="en-US" dirty="0"/>
              <a:t>是基于节点间最</a:t>
            </a:r>
            <a:r>
              <a:rPr lang="zh-CN" altLang="en-US"/>
              <a:t>短距离的偏置项，一般来说，实体应该更关注距离较近的其他实体，因此，最短距离越小，值越高。</a:t>
            </a:r>
            <a:endParaRPr lang="en-US" altLang="zh-CN"/>
          </a:p>
          <a:p>
            <a:r>
              <a:rPr lang="zh-CN" altLang="en-US"/>
              <a:t>其次是基于节点度数的偏置项，它反映了实体在图谱中的全局重要性，度数越高，该偏置项的值就越大。</a:t>
            </a:r>
            <a:endParaRPr lang="en-US" altLang="zh-CN"/>
          </a:p>
          <a:p>
            <a:r>
              <a:rPr lang="zh-CN" altLang="en-US"/>
              <a:t>通过这样的方式，模型完成了对图结构的感知。</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最终，邻域</a:t>
            </a:r>
            <a:r>
              <a:rPr lang="en-US" altLang="zh-CN"/>
              <a:t>Transformer</a:t>
            </a:r>
            <a:r>
              <a:rPr lang="zh-CN" altLang="en-US"/>
              <a:t>模块的输出将会作为基于卷积神经网络的解码器的输入，来计算事实三元组的得分。</a:t>
            </a:r>
          </a:p>
          <a:p>
            <a:endParaRPr lang="en-US" altLang="zh-CN"/>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a:t>
            </a:r>
            <a:r>
              <a:rPr kumimoji="1" lang="zh-CN" altLang="en-US" sz="1200" b="1">
                <a:solidFill>
                  <a:srgbClr val="145396"/>
                </a:solidFill>
                <a:latin typeface="微软雅黑" panose="020B0503020204020204" pitchFamily="34" charset="-122"/>
                <a:ea typeface="微软雅黑" panose="020B0503020204020204" pitchFamily="34" charset="-122"/>
              </a:rPr>
              <a:t>依赖。</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a:t>
            </a:r>
            <a:r>
              <a:rPr lang="zh-CN" altLang="en-US"/>
              <a:t>路径。</a:t>
            </a:r>
            <a:r>
              <a:rPr lang="en-US" altLang="zh-CN"/>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a:t>
            </a:r>
            <a:r>
              <a:rPr lang="zh-CN" altLang="en-US"/>
              <a:t>十分片面。</a:t>
            </a:r>
            <a:r>
              <a:rPr lang="zh-CN" altLang="en-US" dirty="0"/>
              <a:t>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a:t>
            </a:r>
            <a:r>
              <a:rPr lang="zh-CN" altLang="en-US" b="1">
                <a:latin typeface="微软雅黑" panose="020B0503020204020204" pitchFamily="34" charset="-122"/>
                <a:ea typeface="微软雅黑" panose="020B0503020204020204" pitchFamily="34" charset="-122"/>
              </a:rPr>
              <a:t>依赖，课题希望</a:t>
            </a:r>
            <a:r>
              <a:rPr lang="zh-CN" altLang="en-US" b="1" dirty="0">
                <a:latin typeface="微软雅黑" panose="020B0503020204020204" pitchFamily="34" charset="-122"/>
                <a:ea typeface="微软雅黑" panose="020B0503020204020204" pitchFamily="34" charset="-122"/>
              </a:rPr>
              <a:t>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a:t>
            </a:r>
            <a:r>
              <a:rPr lang="zh-CN" altLang="en-US"/>
              <a:t>路径中嵌入</a:t>
            </a:r>
            <a:r>
              <a:rPr lang="zh-CN" altLang="en-US" dirty="0"/>
              <a:t>，，全局嵌入的对应的输出将会作为整个图路径的向量表示。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a:t>
            </a:r>
            <a:r>
              <a:rPr lang="zh-CN" altLang="en-US"/>
              <a:t>预测任务。</a:t>
            </a:r>
            <a:r>
              <a:rPr lang="zh-CN" altLang="en-US" dirty="0"/>
              <a:t>具体来说，在输入部分，模型将会随机选择遮掩或者替换掉某个关系或者实体，并利用对应的输出尝试还原被掩蔽的实体和关系，并计算对应的损失。通过这样的方式，模型无法再单纯地</a:t>
            </a:r>
            <a:r>
              <a:rPr lang="zh-CN" altLang="en-US"/>
              <a:t>依赖某类特定</a:t>
            </a:r>
            <a:r>
              <a:rPr lang="zh-CN" altLang="en-US" dirty="0"/>
              <a:t>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a:t>
            </a:r>
            <a:r>
              <a:rPr lang="zh-CN" altLang="en-US"/>
              <a:t>头实体为</a:t>
            </a:r>
            <a:r>
              <a:rPr lang="zh-CN" altLang="en-US" dirty="0"/>
              <a:t>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a:t>
            </a:r>
            <a:r>
              <a:rPr lang="zh-CN" altLang="en-US"/>
              <a:t>同时结合局部</a:t>
            </a:r>
            <a:r>
              <a:rPr lang="zh-CN" altLang="en-US" dirty="0"/>
              <a:t>邻域结构信息和图路径结构</a:t>
            </a:r>
            <a:r>
              <a:rPr lang="zh-CN" altLang="en-US"/>
              <a:t>信息，实现</a:t>
            </a:r>
            <a:r>
              <a:rPr lang="zh-CN" altLang="en-US" dirty="0"/>
              <a:t>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a:t>
            </a:r>
            <a:r>
              <a:rPr lang="zh-CN" altLang="en-US"/>
              <a:t>基于路径节点度数</a:t>
            </a:r>
            <a:r>
              <a:rPr lang="zh-CN" altLang="en-US" dirty="0"/>
              <a:t>的偏置</a:t>
            </a:r>
            <a:r>
              <a:rPr lang="zh-CN" altLang="en-US"/>
              <a:t>项。最终</a:t>
            </a:r>
            <a:r>
              <a:rPr lang="zh-CN" altLang="en-US" dirty="0"/>
              <a:t>，模型的损失函数为链路预测任务的损失和掩蔽实体关系预测任务损失之和。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a:t>
            </a:r>
            <a:r>
              <a:rPr kumimoji="1" lang="zh-CN" altLang="en-US" b="1">
                <a:solidFill>
                  <a:srgbClr val="145396"/>
                </a:solidFill>
                <a:latin typeface="微软雅黑" panose="020B0503020204020204" pitchFamily="34" charset="-122"/>
                <a:ea typeface="微软雅黑" panose="020B0503020204020204" pitchFamily="34" charset="-122"/>
              </a:rPr>
              <a:t>噪声。</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性能提升，</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a:t>
            </a:r>
            <a:r>
              <a:rPr lang="zh-CN" altLang="en-US"/>
              <a:t>课题将数据</a:t>
            </a:r>
            <a:r>
              <a:rPr lang="zh-CN" altLang="en-US" dirty="0"/>
              <a:t>按照头尾实体之间的最短距离进行了</a:t>
            </a:r>
            <a:r>
              <a:rPr lang="zh-CN" altLang="en-US"/>
              <a:t>划分，可以</a:t>
            </a:r>
            <a:r>
              <a:rPr lang="zh-CN" altLang="en-US" dirty="0"/>
              <a:t>发现，随着头尾实体之间最短距离的增加，模型性能明显下降，</a:t>
            </a:r>
            <a:r>
              <a:rPr lang="zh-CN" altLang="en-US"/>
              <a:t>说明推断实体间</a:t>
            </a:r>
            <a:r>
              <a:rPr lang="zh-CN" altLang="en-US" dirty="0"/>
              <a:t>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a:t>
            </a:r>
            <a:r>
              <a:rPr lang="zh-CN" altLang="en-US"/>
              <a:t>多个领域</a:t>
            </a:r>
            <a:r>
              <a:rPr lang="zh-CN" altLang="en-US" dirty="0"/>
              <a:t>中得到了广泛的应用。</a:t>
            </a:r>
            <a:r>
              <a:rPr lang="zh-CN" altLang="en-US"/>
              <a:t>然而，现有</a:t>
            </a:r>
            <a:r>
              <a:rPr lang="zh-CN" altLang="en-US" dirty="0"/>
              <a:t>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a:t>
            </a:r>
            <a:r>
              <a:rPr lang="zh-CN" altLang="en-US"/>
              <a:t>的向量。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a:t>
            </a:r>
            <a:r>
              <a:rPr lang="zh-CN" altLang="en-US"/>
              <a:t>，关系是</a:t>
            </a:r>
            <a:r>
              <a:rPr lang="zh-CN" altLang="en-US" dirty="0"/>
              <a:t>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a:t>
            </a:r>
            <a:r>
              <a:rPr lang="zh-CN" altLang="en-US"/>
              <a:t>节点，导致它们忽略</a:t>
            </a:r>
            <a:r>
              <a:rPr lang="zh-CN" altLang="en-US" dirty="0"/>
              <a:t>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更好的应用于知识图谱补全任务，课题提出了一种基于邻域感知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首先由于标准</a:t>
            </a:r>
            <a:r>
              <a:rPr lang="zh-CN" altLang="en-US" dirty="0"/>
              <a:t>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10</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043137" y="980728"/>
            <a:ext cx="6105726" cy="3888432"/>
          </a:xfrm>
          <a:prstGeom prst="rect">
            <a:avLst/>
          </a:prstGeom>
          <a:ln>
            <a:noFill/>
          </a:ln>
        </p:spPr>
      </p:pic>
      <p:cxnSp>
        <p:nvCxnSpPr>
          <p:cNvPr id="8" name="直接连接符 7">
            <a:extLst>
              <a:ext uri="{FF2B5EF4-FFF2-40B4-BE49-F238E27FC236}">
                <a16:creationId xmlns:a16="http://schemas.microsoft.com/office/drawing/2014/main" id="{C05D5AAE-19A5-723D-5247-9444F1783128}"/>
              </a:ext>
            </a:extLst>
          </p:cNvPr>
          <p:cNvCxnSpPr>
            <a:cxnSpLocks/>
          </p:cNvCxnSpPr>
          <p:nvPr/>
        </p:nvCxnSpPr>
        <p:spPr>
          <a:xfrm>
            <a:off x="219871" y="3963276"/>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BAF6635-564B-800D-BEF1-7052C0B3435E}"/>
              </a:ext>
            </a:extLst>
          </p:cNvPr>
          <p:cNvCxnSpPr>
            <a:cxnSpLocks/>
          </p:cNvCxnSpPr>
          <p:nvPr/>
        </p:nvCxnSpPr>
        <p:spPr>
          <a:xfrm>
            <a:off x="9214108" y="4738336"/>
            <a:ext cx="2592288" cy="6991"/>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3C7C942E-EE16-760A-51D8-5544BF8BA185}"/>
              </a:ext>
            </a:extLst>
          </p:cNvPr>
          <p:cNvSpPr/>
          <p:nvPr/>
        </p:nvSpPr>
        <p:spPr>
          <a:xfrm>
            <a:off x="395428" y="1412776"/>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141277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p:nvPr/>
        </p:nvCxnSpPr>
        <p:spPr>
          <a:xfrm>
            <a:off x="2827113" y="1664804"/>
            <a:ext cx="43204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1124744"/>
            <a:ext cx="4320480" cy="1944213"/>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166480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205122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275090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370119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3" name="矩形: 圆角 32">
            <a:extLst>
              <a:ext uri="{FF2B5EF4-FFF2-40B4-BE49-F238E27FC236}">
                <a16:creationId xmlns:a16="http://schemas.microsoft.com/office/drawing/2014/main" id="{E42D91DF-DAEF-1748-B743-7E8FA4D9D8FD}"/>
              </a:ext>
            </a:extLst>
          </p:cNvPr>
          <p:cNvSpPr/>
          <p:nvPr/>
        </p:nvSpPr>
        <p:spPr>
          <a:xfrm>
            <a:off x="367718" y="4122351"/>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35" name="文本框 34">
            <a:extLst>
              <a:ext uri="{FF2B5EF4-FFF2-40B4-BE49-F238E27FC236}">
                <a16:creationId xmlns:a16="http://schemas.microsoft.com/office/drawing/2014/main" id="{8383DCCF-5EB4-4111-7F1E-7C3F9941E487}"/>
              </a:ext>
            </a:extLst>
          </p:cNvPr>
          <p:cNvSpPr txBox="1"/>
          <p:nvPr/>
        </p:nvSpPr>
        <p:spPr>
          <a:xfrm>
            <a:off x="108708" y="5469189"/>
            <a:ext cx="3138728"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实体和嵌入重塑为二维张量</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sp>
        <p:nvSpPr>
          <p:cNvPr id="39" name="矩形 38">
            <a:extLst>
              <a:ext uri="{FF2B5EF4-FFF2-40B4-BE49-F238E27FC236}">
                <a16:creationId xmlns:a16="http://schemas.microsoft.com/office/drawing/2014/main" id="{0B4C5969-CDAA-2595-0E44-9F6BC8E42601}"/>
              </a:ext>
            </a:extLst>
          </p:cNvPr>
          <p:cNvSpPr/>
          <p:nvPr/>
        </p:nvSpPr>
        <p:spPr>
          <a:xfrm>
            <a:off x="3042040" y="3156805"/>
            <a:ext cx="5919325" cy="1809463"/>
          </a:xfrm>
          <a:prstGeom prst="rect">
            <a:avLst/>
          </a:prstGeom>
          <a:noFill/>
          <a:ln w="1905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ABC8833F-A2CD-6ED8-1C9E-112AB67524B3}"/>
              </a:ext>
            </a:extLst>
          </p:cNvPr>
          <p:cNvCxnSpPr>
            <a:cxnSpLocks/>
          </p:cNvCxnSpPr>
          <p:nvPr/>
        </p:nvCxnSpPr>
        <p:spPr>
          <a:xfrm>
            <a:off x="2723519" y="4371168"/>
            <a:ext cx="318521"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0328624-7517-F39D-B8C1-3CC87BB3872D}"/>
              </a:ext>
            </a:extLst>
          </p:cNvPr>
          <p:cNvSpPr txBox="1"/>
          <p:nvPr/>
        </p:nvSpPr>
        <p:spPr>
          <a:xfrm>
            <a:off x="4079776" y="6381316"/>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46" name="文本框 45">
            <a:extLst>
              <a:ext uri="{FF2B5EF4-FFF2-40B4-BE49-F238E27FC236}">
                <a16:creationId xmlns:a16="http://schemas.microsoft.com/office/drawing/2014/main" id="{3DB29522-109B-AD8C-5095-8C3D6D0BC5CE}"/>
              </a:ext>
            </a:extLst>
          </p:cNvPr>
          <p:cNvSpPr txBox="1"/>
          <p:nvPr/>
        </p:nvSpPr>
        <p:spPr>
          <a:xfrm>
            <a:off x="-209507" y="4789073"/>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48" name="图片 47">
            <a:extLst>
              <a:ext uri="{FF2B5EF4-FFF2-40B4-BE49-F238E27FC236}">
                <a16:creationId xmlns:a16="http://schemas.microsoft.com/office/drawing/2014/main" id="{895FC140-0211-0D37-C78A-CDD7F5496DE8}"/>
              </a:ext>
            </a:extLst>
          </p:cNvPr>
          <p:cNvPicPr>
            <a:picLocks noChangeAspect="1"/>
          </p:cNvPicPr>
          <p:nvPr/>
        </p:nvPicPr>
        <p:blipFill>
          <a:blip r:embed="rId5"/>
          <a:stretch>
            <a:fillRect/>
          </a:stretch>
        </p:blipFill>
        <p:spPr>
          <a:xfrm>
            <a:off x="9281088" y="5160752"/>
            <a:ext cx="2843656" cy="439044"/>
          </a:xfrm>
          <a:prstGeom prst="rect">
            <a:avLst/>
          </a:prstGeom>
        </p:spPr>
      </p:pic>
      <p:grpSp>
        <p:nvGrpSpPr>
          <p:cNvPr id="49" name="组合 48">
            <a:extLst>
              <a:ext uri="{FF2B5EF4-FFF2-40B4-BE49-F238E27FC236}">
                <a16:creationId xmlns:a16="http://schemas.microsoft.com/office/drawing/2014/main" id="{1CD02330-D933-D86B-3AB8-5B0F2B33B369}"/>
              </a:ext>
            </a:extLst>
          </p:cNvPr>
          <p:cNvGrpSpPr/>
          <p:nvPr/>
        </p:nvGrpSpPr>
        <p:grpSpPr>
          <a:xfrm>
            <a:off x="3042040" y="5052941"/>
            <a:ext cx="6006117" cy="1360629"/>
            <a:chOff x="3048001" y="3076147"/>
            <a:chExt cx="6006117" cy="1360629"/>
          </a:xfrm>
        </p:grpSpPr>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717C836-8FD5-77BE-B6C8-3A8343DD7248}"/>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F9816CF-C25F-3499-5EC0-F9B646C0DEBF}"/>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66E7C954-F979-BE25-4C1A-1BCAEB7C26D0}"/>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A25DEC3-9C62-2924-6283-7ADC21F42706}"/>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D0E24AB-3AAE-92BA-A4D4-9DBD1C33CB3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F760382-64F8-9208-3A7C-266BB64AD251}"/>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56" name="文本框 55">
            <a:extLst>
              <a:ext uri="{FF2B5EF4-FFF2-40B4-BE49-F238E27FC236}">
                <a16:creationId xmlns:a16="http://schemas.microsoft.com/office/drawing/2014/main" id="{91CC0822-8E34-7825-E517-4AA5040D201C}"/>
              </a:ext>
            </a:extLst>
          </p:cNvPr>
          <p:cNvSpPr txBox="1"/>
          <p:nvPr/>
        </p:nvSpPr>
        <p:spPr>
          <a:xfrm>
            <a:off x="-220887" y="2114501"/>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2835786"/>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Tree>
    <p:extLst>
      <p:ext uri="{BB962C8B-B14F-4D97-AF65-F5344CB8AC3E}">
        <p14:creationId xmlns:p14="http://schemas.microsoft.com/office/powerpoint/2010/main" val="2826206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11</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489" y="4149080"/>
            <a:ext cx="2120176" cy="1584176"/>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99214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50633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989181"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119336" y="3525499"/>
            <a:ext cx="3473801" cy="338554"/>
          </a:xfrm>
          <a:prstGeom prst="rect">
            <a:avLst/>
          </a:prstGeom>
          <a:noFill/>
        </p:spPr>
        <p:txBody>
          <a:bodyPr wrap="square">
            <a:spAutoFit/>
          </a:bodyPr>
          <a:lstStyle/>
          <a:p>
            <a:pPr algn="ctr"/>
            <a:r>
              <a:rPr lang="en-US" altLang="zh-CN" sz="1600" b="1">
                <a:solidFill>
                  <a:srgbClr val="C00000"/>
                </a:solidFill>
                <a:latin typeface="微软雅黑" panose="020B0503020204020204" pitchFamily="34" charset="-122"/>
                <a:ea typeface="微软雅黑" panose="020B0503020204020204" pitchFamily="34" charset="-122"/>
              </a:rPr>
              <a:t>Transformer</a:t>
            </a:r>
            <a:r>
              <a:rPr lang="zh-CN" altLang="en-US" sz="1600" b="1">
                <a:solidFill>
                  <a:srgbClr val="C00000"/>
                </a:solidFill>
                <a:latin typeface="微软雅黑" panose="020B0503020204020204" pitchFamily="34" charset="-122"/>
                <a:ea typeface="微软雅黑" panose="020B0503020204020204" pitchFamily="34" charset="-122"/>
              </a:rPr>
              <a:t>无法直接感知图结构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938131" y="4064164"/>
            <a:ext cx="6990518"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964802" y="4283319"/>
            <a:ext cx="5883726" cy="1176603"/>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629098" y="5285997"/>
            <a:ext cx="86409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8753098" y="5285997"/>
            <a:ext cx="204435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8721885" y="5387584"/>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05867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9775274"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788983"/>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更关注近距离的实体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8721884" y="5791769"/>
            <a:ext cx="3134755"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度数越高，越重要，值越高</a:t>
            </a:r>
            <a:endParaRPr lang="zh-CN" altLang="en-US" b="1" dirty="0">
              <a:solidFill>
                <a:srgbClr val="145396"/>
              </a:solidFill>
              <a:latin typeface="微软雅黑" panose="020B0503020204020204" pitchFamily="34" charset="-122"/>
              <a:ea typeface="微软雅黑" panose="020B0503020204020204" pitchFamily="34" charset="-122"/>
            </a:endParaRP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49059"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3459687"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3459687" y="4019979"/>
            <a:ext cx="1050166" cy="345094"/>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结构信息</a:t>
            </a:r>
            <a:endParaRPr lang="zh-CN" altLang="en-US" sz="1400"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999656"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p:nvPr/>
        </p:nvCxnSpPr>
        <p:spPr>
          <a:xfrm>
            <a:off x="4509853" y="4887689"/>
            <a:ext cx="3620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
        <p:nvSpPr>
          <p:cNvPr id="6" name="文本框 5">
            <a:extLst>
              <a:ext uri="{FF2B5EF4-FFF2-40B4-BE49-F238E27FC236}">
                <a16:creationId xmlns:a16="http://schemas.microsoft.com/office/drawing/2014/main" id="{4B890437-0231-7875-8EC1-F98F55F420A5}"/>
              </a:ext>
            </a:extLst>
          </p:cNvPr>
          <p:cNvSpPr txBox="1"/>
          <p:nvPr/>
        </p:nvSpPr>
        <p:spPr>
          <a:xfrm>
            <a:off x="5591020" y="6190381"/>
            <a:ext cx="3478471"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668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17</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1995680"/>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1847528" y="6343469"/>
            <a:ext cx="8496944"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将</a:t>
            </a:r>
            <a:r>
              <a:rPr kumimoji="1" lang="zh-CN" altLang="en-US" sz="2000" b="1">
                <a:solidFill>
                  <a:srgbClr val="C00000"/>
                </a:solidFill>
                <a:latin typeface="微软雅黑" panose="020B0503020204020204" pitchFamily="34" charset="-122"/>
                <a:ea typeface="微软雅黑" panose="020B0503020204020204" pitchFamily="34" charset="-122"/>
              </a:rPr>
              <a:t>图路径信息</a:t>
            </a:r>
            <a:r>
              <a:rPr kumimoji="1" lang="zh-CN" altLang="en-US" sz="2000" b="1">
                <a:solidFill>
                  <a:srgbClr val="145396"/>
                </a:solidFill>
                <a:latin typeface="微软雅黑" panose="020B0503020204020204" pitchFamily="34" charset="-122"/>
                <a:ea typeface="微软雅黑" panose="020B0503020204020204" pitchFamily="34" charset="-122"/>
              </a:rPr>
              <a:t>和</a:t>
            </a:r>
            <a:r>
              <a:rPr kumimoji="1" lang="zh-CN" altLang="en-US" sz="2000" b="1">
                <a:solidFill>
                  <a:srgbClr val="C00000"/>
                </a:solidFill>
                <a:latin typeface="微软雅黑" panose="020B0503020204020204" pitchFamily="34" charset="-122"/>
                <a:ea typeface="微软雅黑" panose="020B0503020204020204" pitchFamily="34" charset="-122"/>
              </a:rPr>
              <a:t>局部邻域信息</a:t>
            </a:r>
            <a:r>
              <a:rPr kumimoji="1" lang="zh-CN" altLang="en-US" sz="2000" b="1">
                <a:solidFill>
                  <a:srgbClr val="145396"/>
                </a:solidFill>
                <a:latin typeface="微软雅黑" panose="020B0503020204020204" pitchFamily="34" charset="-122"/>
                <a:ea typeface="微软雅黑" panose="020B0503020204020204" pitchFamily="34" charset="-122"/>
              </a:rPr>
              <a:t>结合，兼顾优点，同时学习长短距离依赖</a:t>
            </a:r>
          </a:p>
        </p:txBody>
      </p:sp>
      <p:sp>
        <p:nvSpPr>
          <p:cNvPr id="14" name="矩形: 圆角 13">
            <a:extLst>
              <a:ext uri="{FF2B5EF4-FFF2-40B4-BE49-F238E27FC236}">
                <a16:creationId xmlns:a16="http://schemas.microsoft.com/office/drawing/2014/main" id="{40B48982-269B-2353-CF5B-A1912A767906}"/>
              </a:ext>
            </a:extLst>
          </p:cNvPr>
          <p:cNvSpPr/>
          <p:nvPr/>
        </p:nvSpPr>
        <p:spPr>
          <a:xfrm>
            <a:off x="623392"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3143672"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7164333" y="1319554"/>
            <a:ext cx="43924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相比于局部邻域，更好捕捉</a:t>
            </a: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340433" y="2673985"/>
            <a:ext cx="5030414" cy="777457"/>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采样高质量图路径</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E9FAE03-3D27-02DD-D974-2AA739836825}"/>
              </a:ext>
            </a:extLst>
          </p:cNvPr>
          <p:cNvSpPr txBox="1"/>
          <p:nvPr/>
        </p:nvSpPr>
        <p:spPr>
          <a:xfrm>
            <a:off x="335360" y="3580071"/>
            <a:ext cx="5030414" cy="777457"/>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挖掘路径中的语义信息</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B19F2B1-AAE5-7BDA-F168-709C1490946D}"/>
              </a:ext>
            </a:extLst>
          </p:cNvPr>
          <p:cNvSpPr txBox="1"/>
          <p:nvPr/>
        </p:nvSpPr>
        <p:spPr>
          <a:xfrm>
            <a:off x="340433" y="4488235"/>
            <a:ext cx="5030414" cy="1137556"/>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实现图路径和局部邻域的结合</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预测三元组得分</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067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18</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采样图路径的数量：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587706"/>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2060286" y="1721785"/>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248128" y="5272752"/>
            <a:ext cx="400307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20</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传递待预测三元组的信息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3" y="974630"/>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9904774" y="3844314"/>
            <a:ext cx="2160240" cy="753220"/>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基于路径节点度数的偏置项</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链路预测损失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3719736"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a:solidFill>
                  <a:srgbClr val="C00000"/>
                </a:solidFill>
                <a:latin typeface="微软雅黑" panose="020B0503020204020204" pitchFamily="34" charset="-122"/>
                <a:ea typeface="微软雅黑" panose="020B0503020204020204" pitchFamily="34" charset="-122"/>
              </a:rPr>
              <a:t>上升</a:t>
            </a:r>
            <a:r>
              <a:rPr kumimoji="1" lang="zh-CN" altLang="en-US" b="1">
                <a:solidFill>
                  <a:srgbClr val="145396"/>
                </a:solidFill>
                <a:latin typeface="微软雅黑" panose="020B0503020204020204" pitchFamily="34" charset="-122"/>
                <a:ea typeface="微软雅黑" panose="020B0503020204020204" pitchFamily="34" charset="-122"/>
              </a:rPr>
              <a:t>后</a:t>
            </a:r>
            <a:r>
              <a:rPr kumimoji="1" lang="zh-CN" altLang="en-US" b="1">
                <a:solidFill>
                  <a:srgbClr val="C00000"/>
                </a:solidFill>
                <a:latin typeface="微软雅黑" panose="020B0503020204020204" pitchFamily="34" charset="-122"/>
                <a:ea typeface="微软雅黑" panose="020B0503020204020204" pitchFamily="34" charset="-122"/>
              </a:rPr>
              <a:t>降低</a:t>
            </a:r>
            <a:r>
              <a:rPr kumimoji="1" lang="zh-CN" altLang="en-US" b="1">
                <a:solidFill>
                  <a:srgbClr val="145396"/>
                </a:solidFill>
                <a:latin typeface="微软雅黑" panose="020B0503020204020204" pitchFamily="34" charset="-122"/>
                <a:ea typeface="微软雅黑" panose="020B0503020204020204" pitchFamily="34" charset="-122"/>
              </a:rPr>
              <a:t>的趋势</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路径长度的增加能够帮助模型学习到长距离的依赖</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路径长度过大引入噪声信息增多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Tree>
    <p:extLst>
      <p:ext uri="{BB962C8B-B14F-4D97-AF65-F5344CB8AC3E}">
        <p14:creationId xmlns:p14="http://schemas.microsoft.com/office/powerpoint/2010/main" val="103055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10229165"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的情况下，添加图路径信息不能带来明显的性能提升，说明了长距离信息学习的困难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3">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3</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727888"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a:t>
            </a:r>
            <a:r>
              <a:rPr lang="zh-CN" altLang="en-US" sz="2000">
                <a:latin typeface="微软雅黑" panose="020B0503020204020204" pitchFamily="34" charset="-122"/>
                <a:ea typeface="微软雅黑" panose="020B0503020204020204" pitchFamily="34" charset="-122"/>
              </a:rPr>
              <a:t>方式简单</a:t>
            </a:r>
            <a:endParaRPr lang="en-US"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存在</a:t>
            </a:r>
            <a:r>
              <a:rPr lang="zh-CN" altLang="en-US" sz="2000" dirty="0">
                <a:latin typeface="微软雅黑" panose="020B0503020204020204" pitchFamily="34" charset="-122"/>
                <a:ea typeface="微软雅黑" panose="020B0503020204020204" pitchFamily="34" charset="-122"/>
              </a:rPr>
              <a:t>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196752"/>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1895730" y="3203294"/>
            <a:ext cx="9073008" cy="3311864"/>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2891145"/>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696858" y="2348880"/>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研究基于</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的知识图谱补全算法，解决以上问题</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463783"/>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463784"/>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1754766"/>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1754767"/>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40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结构简单，很难充分学习语义信息</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0" y="935866"/>
            <a:ext cx="6768752" cy="5922134"/>
          </a:xfrm>
          <a:prstGeom prst="rect">
            <a:avLst/>
          </a:prstGeom>
        </p:spPr>
      </p:pic>
      <p:grpSp>
        <p:nvGrpSpPr>
          <p:cNvPr id="2" name="组合 1">
            <a:extLst>
              <a:ext uri="{FF2B5EF4-FFF2-40B4-BE49-F238E27FC236}">
                <a16:creationId xmlns:a16="http://schemas.microsoft.com/office/drawing/2014/main" id="{411BE09A-E737-00CC-7EB5-53D081597BDF}"/>
              </a:ext>
            </a:extLst>
          </p:cNvPr>
          <p:cNvGrpSpPr/>
          <p:nvPr/>
        </p:nvGrpSpPr>
        <p:grpSpPr>
          <a:xfrm>
            <a:off x="7165782" y="4174855"/>
            <a:ext cx="4566036" cy="1271067"/>
            <a:chOff x="7104112" y="1733404"/>
            <a:chExt cx="4566036" cy="1271067"/>
          </a:xfrm>
        </p:grpSpPr>
        <p:sp>
          <p:nvSpPr>
            <p:cNvPr id="214" name="矩形: 圆角 213">
              <a:extLst>
                <a:ext uri="{FF2B5EF4-FFF2-40B4-BE49-F238E27FC236}">
                  <a16:creationId xmlns:a16="http://schemas.microsoft.com/office/drawing/2014/main" id="{89FDF686-4D49-9722-D702-57CA79196F55}"/>
                </a:ext>
              </a:extLst>
            </p:cNvPr>
            <p:cNvSpPr/>
            <p:nvPr/>
          </p:nvSpPr>
          <p:spPr>
            <a:xfrm>
              <a:off x="7104112" y="1733404"/>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解码器</a:t>
              </a:r>
            </a:p>
          </p:txBody>
        </p:sp>
        <p:sp>
          <p:nvSpPr>
            <p:cNvPr id="216" name="文本框 215">
              <a:extLst>
                <a:ext uri="{FF2B5EF4-FFF2-40B4-BE49-F238E27FC236}">
                  <a16:creationId xmlns:a16="http://schemas.microsoft.com/office/drawing/2014/main" id="{A65003ED-A11F-27FA-A6EC-8510F58E3334}"/>
                </a:ext>
              </a:extLst>
            </p:cNvPr>
            <p:cNvSpPr txBox="1"/>
            <p:nvPr/>
          </p:nvSpPr>
          <p:spPr>
            <a:xfrm>
              <a:off x="7104112" y="2597500"/>
              <a:ext cx="4566036" cy="406971"/>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基于卷积神经网络的解码器</a:t>
              </a:r>
            </a:p>
          </p:txBody>
        </p:sp>
      </p:grpSp>
      <p:grpSp>
        <p:nvGrpSpPr>
          <p:cNvPr id="5" name="组合 4">
            <a:extLst>
              <a:ext uri="{FF2B5EF4-FFF2-40B4-BE49-F238E27FC236}">
                <a16:creationId xmlns:a16="http://schemas.microsoft.com/office/drawing/2014/main" id="{596BB020-47C7-DBD0-3402-856C4368B8D7}"/>
              </a:ext>
            </a:extLst>
          </p:cNvPr>
          <p:cNvGrpSpPr/>
          <p:nvPr/>
        </p:nvGrpSpPr>
        <p:grpSpPr>
          <a:xfrm>
            <a:off x="7167377" y="1837000"/>
            <a:ext cx="4627706" cy="1592000"/>
            <a:chOff x="4007768" y="5266927"/>
            <a:chExt cx="4627706" cy="1592000"/>
          </a:xfrm>
        </p:grpSpPr>
        <p:sp>
          <p:nvSpPr>
            <p:cNvPr id="215" name="矩形: 圆角 214">
              <a:extLst>
                <a:ext uri="{FF2B5EF4-FFF2-40B4-BE49-F238E27FC236}">
                  <a16:creationId xmlns:a16="http://schemas.microsoft.com/office/drawing/2014/main" id="{917C625B-6055-D1C5-D617-94E948FDCEF1}"/>
                </a:ext>
              </a:extLst>
            </p:cNvPr>
            <p:cNvSpPr/>
            <p:nvPr/>
          </p:nvSpPr>
          <p:spPr>
            <a:xfrm>
              <a:off x="4007768" y="5266927"/>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编码器</a:t>
              </a:r>
            </a:p>
          </p:txBody>
        </p:sp>
        <p:sp>
          <p:nvSpPr>
            <p:cNvPr id="217" name="文本框 216">
              <a:extLst>
                <a:ext uri="{FF2B5EF4-FFF2-40B4-BE49-F238E27FC236}">
                  <a16:creationId xmlns:a16="http://schemas.microsoft.com/office/drawing/2014/main" id="{51D5F159-4967-2EB8-701B-B6FC60FEB016}"/>
                </a:ext>
              </a:extLst>
            </p:cNvPr>
            <p:cNvSpPr txBox="1"/>
            <p:nvPr/>
          </p:nvSpPr>
          <p:spPr>
            <a:xfrm>
              <a:off x="4069438" y="5984520"/>
              <a:ext cx="4566036" cy="874407"/>
            </a:xfrm>
            <a:prstGeom prst="rect">
              <a:avLst/>
            </a:prstGeom>
            <a:noFill/>
          </p:spPr>
          <p:txBody>
            <a:bodyPr vert="horz" wrap="square" rtlCol="0">
              <a:spAutoFit/>
            </a:bodyPr>
            <a:lstStyle/>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邻域感知</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模块</a:t>
              </a:r>
            </a:p>
          </p:txBody>
        </p:sp>
      </p:grpSp>
    </p:spTree>
    <p:extLst>
      <p:ext uri="{BB962C8B-B14F-4D97-AF65-F5344CB8AC3E}">
        <p14:creationId xmlns:p14="http://schemas.microsoft.com/office/powerpoint/2010/main" val="15208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8</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9</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13567</TotalTime>
  <Words>4252</Words>
  <Application>Microsoft Office PowerPoint</Application>
  <PresentationFormat>宽屏</PresentationFormat>
  <Paragraphs>424</Paragraphs>
  <Slides>29</Slides>
  <Notes>28</Notes>
  <HiddenSlides>3</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29</vt:i4>
      </vt:variant>
    </vt:vector>
  </HeadingPairs>
  <TitlesOfParts>
    <vt:vector size="47" baseType="lpstr">
      <vt:lpstr>DengXian</vt:lpstr>
      <vt:lpstr>SimHei</vt:lpstr>
      <vt:lpstr>楷体</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瀛 煜</cp:lastModifiedBy>
  <cp:revision>1436</cp:revision>
  <dcterms:created xsi:type="dcterms:W3CDTF">2022-05-23T10:21:57Z</dcterms:created>
  <dcterms:modified xsi:type="dcterms:W3CDTF">2024-05-12T15:09:10Z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